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8"/>
  </p:notesMasterIdLst>
  <p:sldIdLst>
    <p:sldId id="256" r:id="rId2"/>
    <p:sldId id="261" r:id="rId3"/>
    <p:sldId id="319" r:id="rId4"/>
    <p:sldId id="325" r:id="rId5"/>
    <p:sldId id="359" r:id="rId6"/>
    <p:sldId id="331" r:id="rId7"/>
    <p:sldId id="332" r:id="rId8"/>
    <p:sldId id="333" r:id="rId9"/>
    <p:sldId id="335" r:id="rId10"/>
    <p:sldId id="360" r:id="rId11"/>
    <p:sldId id="337" r:id="rId12"/>
    <p:sldId id="338" r:id="rId13"/>
    <p:sldId id="339" r:id="rId14"/>
    <p:sldId id="361" r:id="rId15"/>
    <p:sldId id="340" r:id="rId16"/>
    <p:sldId id="341" r:id="rId17"/>
    <p:sldId id="355" r:id="rId18"/>
    <p:sldId id="356" r:id="rId19"/>
    <p:sldId id="358" r:id="rId20"/>
    <p:sldId id="357" r:id="rId21"/>
    <p:sldId id="354" r:id="rId22"/>
    <p:sldId id="342" r:id="rId23"/>
    <p:sldId id="344" r:id="rId24"/>
    <p:sldId id="345" r:id="rId25"/>
    <p:sldId id="346" r:id="rId26"/>
    <p:sldId id="282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8ED"/>
    <a:srgbClr val="F5C1A9"/>
    <a:srgbClr val="EAF1FC"/>
    <a:srgbClr val="E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944" y="-318"/>
      </p:cViewPr>
      <p:guideLst>
        <p:guide orient="horz" pos="3541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EEB005F-4D52-4A05-A6E7-2ACFCA439A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48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8CDB71-2BA2-45F1-A6E2-75412471763D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D90F09-1554-41D8-994E-6988C554C246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027FCB-15BB-4FB0-8174-4F6289337AC5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A8178D-4A09-4DEA-A46C-8BD4335AF857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44E0B1-C5AA-4BD1-912B-874151AD9398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398155-7B53-400A-9046-895290058FC6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065939-8632-4176-A32F-5DB356EF823D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710242-0714-4BC7-81B8-67C706BC12AB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26654B-73DE-4579-9F76-5960070FE087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061A8C-3CAE-4F4C-B933-95B09816A49C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88437-E17F-4BD5-9E40-A0538363319A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65ABA7-77D1-4822-8B5F-6132387C5EF0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242560-7BA5-46DC-81F5-51ED4E795325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B8AB088-545D-4BD1-8310-4635584CA1DE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802B24-81D5-4E2D-A438-2EBDF150DF5F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49118A-1985-406E-9B85-F86E77D50384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E6FD64-A4E8-4C87-9991-B2E9156DD672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0E3D4-59D0-4A9B-8617-6F6BBA1BEE6C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CCDF7E-1B6B-4892-A26A-A1D9416A3941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09BC86-DB9F-41CF-8691-06B6FDAB53A5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4517B1-8B15-49B7-8F06-D1E84A7AF7A7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71E128-6DB0-4778-B86D-B2C8EA19603B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4D7B4B-A0A4-4CA3-9C5F-00990932A0A2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1B5B6750-A275-4ECB-AE5D-B1B7F9C40BD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95A0C4-C588-489B-87AE-4AEAE6F23EB3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31E3D1-5280-4F1E-9881-E101B3B7F4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BACF26-2314-438B-97D8-28D91532CC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93342-5F4E-417E-A072-F116A749091B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F2A84-1C5F-4CB6-A5F7-4EDC4C737CC8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DDF99-0738-4F44-AFCA-964075FE26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3AEFD-C415-4945-ACA1-090E79C2F718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3D521239-3D0E-4C97-9B53-DBA4211B4D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5414F-B469-4319-9D56-5AC4DED09249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904FAC-C051-4D14-9E9E-230192D191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46057-DC78-4850-AFD1-2CEAC260B51E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FF84C30-B082-487D-B603-644F2663C2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1F467-FA03-42DF-AB11-CFE484543921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611463-1522-4517-8894-FD3314C6E6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573076-45DD-4532-8048-DDB8B2418F68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310A36F-D9E9-4243-A001-6657067969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CCF653A9-69BB-4A36-B88B-E77CE8CD05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CD440-9BF7-4D5F-9568-4937201485F6}" type="datetimeFigureOut">
              <a:rPr lang="en-US"/>
              <a:pPr>
                <a:defRPr/>
              </a:pPr>
              <a:t>9/5/2024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E0886-694D-4AEC-A0A6-FE0A06E646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14CB6-94FF-41F5-BB00-B5C3BBEA9B29}" type="datetimeFigureOut">
              <a:rPr lang="en-US"/>
              <a:pPr>
                <a:defRPr/>
              </a:pPr>
              <a:t>9/5/2024</a:t>
            </a:fld>
            <a:endParaRPr lang="en-US" dirty="0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4480722-A953-4617-9A65-550FFB059A06}" type="datetimeFigureOut">
              <a:rPr lang="en-US"/>
              <a:pPr>
                <a:defRPr/>
              </a:pPr>
              <a:t>9/5/2024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BF6ED84E-AEAC-4D51-A483-9BACBE6C867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62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63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pitchFamily="18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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pitchFamily="18" charset="2"/>
        <a:buChar char="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28600" algn="l" rtl="0" eaLnBrk="0" fontAlgn="base" hangingPunct="0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pitchFamily="2" charset="2"/>
        <a:buChar char="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8FB08C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0" Type="http://schemas.openxmlformats.org/officeDocument/2006/relationships/image" Target="../media/image7.jpeg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IE" smtClean="0"/>
              <a:t>Image Segmentation:</a:t>
            </a:r>
            <a:br>
              <a:rPr lang="en-IE" smtClean="0"/>
            </a:br>
            <a:r>
              <a:rPr lang="en-IE" smtClean="0"/>
              <a:t>Thresholding</a:t>
            </a:r>
            <a:endParaRPr lang="en-US" smtClean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Digital Image Processing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edge?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1182" y="1603717"/>
            <a:ext cx="810299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 edge </a:t>
            </a:r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is a </a:t>
            </a:r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set of connected pixels that lie on the boundary between two </a:t>
            </a:r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regions edges </a:t>
            </a:r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are more closely modeled as having a </a:t>
            </a:r>
            <a:r>
              <a:rPr lang="en-US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ramp like </a:t>
            </a:r>
            <a:r>
              <a:rPr lang="en-US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profile. </a:t>
            </a:r>
            <a:endParaRPr lang="en-US" sz="3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slope of the ramp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is inversely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proportional to the degree of blurring in the edge.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Edge Detection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403350"/>
            <a:ext cx="8504238" cy="4572000"/>
          </a:xfrm>
        </p:spPr>
        <p:txBody>
          <a:bodyPr/>
          <a:lstStyle/>
          <a:p>
            <a:pPr marL="0" indent="0" eaLnBrk="1" hangingPunct="1"/>
            <a:r>
              <a:rPr lang="en-IE" dirty="0" smtClean="0"/>
              <a:t>An edge is a set of connected pixels that lie on the boundary between two regions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/>
          <a:srcRect r="18790"/>
          <a:stretch>
            <a:fillRect/>
          </a:stretch>
        </p:blipFill>
        <p:spPr bwMode="auto">
          <a:xfrm>
            <a:off x="827088" y="2290763"/>
            <a:ext cx="7450137" cy="440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533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2534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535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Edges &amp; Derivatives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marL="0" indent="0" eaLnBrk="1" hangingPunct="1"/>
            <a:r>
              <a:rPr lang="en-IE" smtClean="0"/>
              <a:t>We have already spoken</a:t>
            </a:r>
            <a:br>
              <a:rPr lang="en-IE" smtClean="0"/>
            </a:br>
            <a:r>
              <a:rPr lang="en-IE" smtClean="0"/>
              <a:t>about how derivatives </a:t>
            </a:r>
            <a:br>
              <a:rPr lang="en-IE" smtClean="0"/>
            </a:br>
            <a:r>
              <a:rPr lang="en-IE" smtClean="0"/>
              <a:t>are used to find </a:t>
            </a:r>
            <a:br>
              <a:rPr lang="en-IE" smtClean="0"/>
            </a:br>
            <a:r>
              <a:rPr lang="en-IE" smtClean="0"/>
              <a:t>discontinuities</a:t>
            </a:r>
          </a:p>
          <a:p>
            <a:pPr marL="0" indent="0" eaLnBrk="1" hangingPunct="1"/>
            <a:r>
              <a:rPr lang="en-IE" smtClean="0"/>
              <a:t>1</a:t>
            </a:r>
            <a:r>
              <a:rPr lang="en-IE" baseline="30000" smtClean="0"/>
              <a:t>st</a:t>
            </a:r>
            <a:r>
              <a:rPr lang="en-IE" smtClean="0"/>
              <a:t> derivative tells us </a:t>
            </a:r>
            <a:br>
              <a:rPr lang="en-IE" smtClean="0"/>
            </a:br>
            <a:r>
              <a:rPr lang="en-IE" smtClean="0"/>
              <a:t>where an edge is</a:t>
            </a:r>
          </a:p>
          <a:p>
            <a:pPr marL="0" indent="0" eaLnBrk="1" hangingPunct="1"/>
            <a:r>
              <a:rPr lang="en-IE" smtClean="0"/>
              <a:t>2</a:t>
            </a:r>
            <a:r>
              <a:rPr lang="en-IE" baseline="30000" smtClean="0"/>
              <a:t>nd</a:t>
            </a:r>
            <a:r>
              <a:rPr lang="en-IE" smtClean="0"/>
              <a:t> derivative can</a:t>
            </a:r>
            <a:br>
              <a:rPr lang="en-IE" smtClean="0"/>
            </a:br>
            <a:r>
              <a:rPr lang="en-IE" smtClean="0"/>
              <a:t>be used to show </a:t>
            </a:r>
            <a:br>
              <a:rPr lang="en-IE" smtClean="0"/>
            </a:br>
            <a:r>
              <a:rPr lang="en-IE" smtClean="0"/>
              <a:t>edge direction</a:t>
            </a:r>
          </a:p>
        </p:txBody>
      </p:sp>
      <p:grpSp>
        <p:nvGrpSpPr>
          <p:cNvPr id="23556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3562" name="Picture 6" descr="book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63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23557" name="Group 11"/>
          <p:cNvGrpSpPr>
            <a:grpSpLocks/>
          </p:cNvGrpSpPr>
          <p:nvPr/>
        </p:nvGrpSpPr>
        <p:grpSpPr bwMode="auto">
          <a:xfrm>
            <a:off x="3905250" y="1338263"/>
            <a:ext cx="5149850" cy="5476875"/>
            <a:chOff x="2379" y="843"/>
            <a:chExt cx="3244" cy="3450"/>
          </a:xfrm>
        </p:grpSpPr>
        <p:pic>
          <p:nvPicPr>
            <p:cNvPr id="23558" name="Picture 4"/>
            <p:cNvPicPr>
              <a:picLocks noChangeAspect="1" noChangeArrowheads="1"/>
            </p:cNvPicPr>
            <p:nvPr/>
          </p:nvPicPr>
          <p:blipFill>
            <a:blip r:embed="rId4"/>
            <a:srcRect l="63783"/>
            <a:stretch>
              <a:fillRect/>
            </a:stretch>
          </p:blipFill>
          <p:spPr bwMode="auto">
            <a:xfrm>
              <a:off x="4030" y="843"/>
              <a:ext cx="1593" cy="3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59" name="Line 9"/>
            <p:cNvSpPr>
              <a:spLocks noChangeShapeType="1"/>
            </p:cNvSpPr>
            <p:nvPr/>
          </p:nvSpPr>
          <p:spPr bwMode="auto">
            <a:xfrm flipV="1">
              <a:off x="3210" y="868"/>
              <a:ext cx="0" cy="18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3560" name="Line 10"/>
            <p:cNvSpPr>
              <a:spLocks noChangeShapeType="1"/>
            </p:cNvSpPr>
            <p:nvPr/>
          </p:nvSpPr>
          <p:spPr bwMode="auto">
            <a:xfrm flipH="1">
              <a:off x="3198" y="877"/>
              <a:ext cx="16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3561" name="Picture 8"/>
            <p:cNvPicPr>
              <a:picLocks noChangeAspect="1" noChangeArrowheads="1"/>
            </p:cNvPicPr>
            <p:nvPr/>
          </p:nvPicPr>
          <p:blipFill>
            <a:blip r:embed="rId4"/>
            <a:srcRect l="19040" t="3595" r="42720" b="49710"/>
            <a:stretch>
              <a:fillRect/>
            </a:stretch>
          </p:blipFill>
          <p:spPr bwMode="auto">
            <a:xfrm>
              <a:off x="2379" y="2594"/>
              <a:ext cx="1682" cy="16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400" b="1" dirty="0" smtClean="0">
                <a:solidFill>
                  <a:srgbClr val="0070C0"/>
                </a:solidFill>
              </a:rPr>
              <a:t>How the derivatives are obtained in edge detection during formulation?</a:t>
            </a:r>
            <a:endParaRPr lang="en-IE" sz="2400" dirty="0" smtClean="0">
              <a:solidFill>
                <a:srgbClr val="0070C0"/>
              </a:solidFill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algn="just"/>
            <a:r>
              <a:rPr lang="en-US" dirty="0" smtClean="0"/>
              <a:t>The first derivative at any point in an image is obtained by using the magnitude of the gradient at that point. </a:t>
            </a:r>
          </a:p>
          <a:p>
            <a:pPr algn="just"/>
            <a:r>
              <a:rPr lang="en-US" dirty="0" smtClean="0"/>
              <a:t>Similarly the second derivatives are obtained by using the </a:t>
            </a:r>
            <a:r>
              <a:rPr lang="en-US" dirty="0" err="1" smtClean="0"/>
              <a:t>laplacian</a:t>
            </a:r>
            <a:r>
              <a:rPr lang="en-US" dirty="0" smtClean="0"/>
              <a:t>.</a:t>
            </a:r>
            <a:endParaRPr lang="en-IE" dirty="0" smtClean="0"/>
          </a:p>
        </p:txBody>
      </p:sp>
      <p:pic>
        <p:nvPicPr>
          <p:cNvPr id="24583" name="Picture 7" descr="boo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6200000">
            <a:off x="26988" y="6632575"/>
            <a:ext cx="19843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11480"/>
            <a:ext cx="8534400" cy="758825"/>
          </a:xfrm>
        </p:spPr>
        <p:txBody>
          <a:bodyPr/>
          <a:lstStyle/>
          <a:p>
            <a:r>
              <a:rPr lang="en-US" sz="3600" dirty="0" smtClean="0">
                <a:solidFill>
                  <a:srgbClr val="00B050"/>
                </a:solidFill>
              </a:rPr>
              <a:t>Properties of the second derivative around an edge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sz="2800" dirty="0" smtClean="0"/>
              <a:t>The sign of the second derivative can be used to determine whether an edge pixel lies on the dark or light side of an edge.</a:t>
            </a:r>
          </a:p>
          <a:p>
            <a:pPr algn="just"/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00B050"/>
                </a:solidFill>
              </a:rPr>
              <a:t>It produces two values for every edge in an image.</a:t>
            </a:r>
          </a:p>
          <a:p>
            <a:pPr algn="just"/>
            <a:r>
              <a:rPr lang="en-US" sz="2800" dirty="0" smtClean="0">
                <a:solidFill>
                  <a:srgbClr val="002060"/>
                </a:solidFill>
              </a:rPr>
              <a:t>An imaginary straight-line joining the extreme positive and negative values of the second derivative would cross zero near the midpoint of the edge.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Common Edge Detectors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marL="0" indent="0" eaLnBrk="1" hangingPunct="1"/>
            <a:r>
              <a:rPr lang="en-IE" smtClean="0"/>
              <a:t>Given a 3*3 region of an image the following edge detection filters can be used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 l="56952" t="24760" r="8441" b="55154"/>
          <a:stretch>
            <a:fillRect/>
          </a:stretch>
        </p:blipFill>
        <p:spPr bwMode="auto">
          <a:xfrm>
            <a:off x="950913" y="4899025"/>
            <a:ext cx="3000375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/>
          <a:srcRect l="49316" t="44249"/>
          <a:stretch>
            <a:fillRect/>
          </a:stretch>
        </p:blipFill>
        <p:spPr bwMode="auto">
          <a:xfrm>
            <a:off x="4586288" y="2403475"/>
            <a:ext cx="40005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3"/>
          <a:srcRect l="56952" r="8441" b="75386"/>
          <a:stretch>
            <a:fillRect/>
          </a:stretch>
        </p:blipFill>
        <p:spPr bwMode="auto">
          <a:xfrm>
            <a:off x="1141413" y="2473325"/>
            <a:ext cx="2620962" cy="187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607" name="Group 8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5608" name="Picture 9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609" name="Rectangle 10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Edge Detection Example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/>
          <a:srcRect l="19089"/>
          <a:stretch>
            <a:fillRect/>
          </a:stretch>
        </p:blipFill>
        <p:spPr bwMode="auto">
          <a:xfrm>
            <a:off x="1243013" y="1584325"/>
            <a:ext cx="6627812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28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6633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34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2014538" y="1293813"/>
            <a:ext cx="16700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Original Image</a:t>
            </a:r>
          </a:p>
        </p:txBody>
      </p:sp>
      <p:sp>
        <p:nvSpPr>
          <p:cNvPr id="26630" name="Text Box 9"/>
          <p:cNvSpPr txBox="1">
            <a:spLocks noChangeArrowheads="1"/>
          </p:cNvSpPr>
          <p:nvPr/>
        </p:nvSpPr>
        <p:spPr bwMode="auto">
          <a:xfrm>
            <a:off x="4514850" y="1298575"/>
            <a:ext cx="3397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Horizontal Gradient Component</a:t>
            </a:r>
          </a:p>
        </p:txBody>
      </p:sp>
      <p:sp>
        <p:nvSpPr>
          <p:cNvPr id="26631" name="Text Box 10"/>
          <p:cNvSpPr txBox="1">
            <a:spLocks noChangeArrowheads="1"/>
          </p:cNvSpPr>
          <p:nvPr/>
        </p:nvSpPr>
        <p:spPr bwMode="auto">
          <a:xfrm>
            <a:off x="1289050" y="6477000"/>
            <a:ext cx="3130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Vertical Gradient Component</a:t>
            </a:r>
          </a:p>
        </p:txBody>
      </p:sp>
      <p:sp>
        <p:nvSpPr>
          <p:cNvPr id="26632" name="Text Box 11"/>
          <p:cNvSpPr txBox="1">
            <a:spLocks noChangeArrowheads="1"/>
          </p:cNvSpPr>
          <p:nvPr/>
        </p:nvSpPr>
        <p:spPr bwMode="auto">
          <a:xfrm>
            <a:off x="4929188" y="6491288"/>
            <a:ext cx="25209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Combined Edge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Edge Detection Example</a:t>
            </a: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3"/>
          <a:srcRect l="19089" r="39772" b="50897"/>
          <a:stretch>
            <a:fillRect/>
          </a:stretch>
        </p:blipFill>
        <p:spPr bwMode="auto">
          <a:xfrm>
            <a:off x="765175" y="1290638"/>
            <a:ext cx="7610475" cy="552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652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7653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4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Edge Detection Example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3"/>
          <a:srcRect l="59981" r="159" b="50897"/>
          <a:stretch>
            <a:fillRect/>
          </a:stretch>
        </p:blipFill>
        <p:spPr bwMode="auto">
          <a:xfrm>
            <a:off x="900113" y="1327150"/>
            <a:ext cx="7372350" cy="553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676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8677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78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Edge Detection Example</a:t>
            </a: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/>
          <a:srcRect l="19089" t="50221" r="39772" b="990"/>
          <a:stretch>
            <a:fillRect/>
          </a:stretch>
        </p:blipFill>
        <p:spPr bwMode="auto">
          <a:xfrm>
            <a:off x="765175" y="1363663"/>
            <a:ext cx="7610475" cy="549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700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9701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2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Contents</a:t>
            </a:r>
            <a:endParaRPr lang="en-US" smtClean="0">
              <a:solidFill>
                <a:srgbClr val="7B9899"/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33500"/>
            <a:ext cx="8420100" cy="5524500"/>
          </a:xfrm>
        </p:spPr>
        <p:txBody>
          <a:bodyPr/>
          <a:lstStyle/>
          <a:p>
            <a:pPr marL="0" indent="0" eaLnBrk="1" hangingPunct="1"/>
            <a:r>
              <a:rPr lang="en-IE" smtClean="0"/>
              <a:t>So far we have been considering image processing techniques used to transform images for human interpretation</a:t>
            </a:r>
          </a:p>
          <a:p>
            <a:pPr marL="0" indent="0" eaLnBrk="1" hangingPunct="1"/>
            <a:r>
              <a:rPr lang="en-IE" smtClean="0"/>
              <a:t>Today we will begin looking at automated image analysis by examining the thorny issue of image segmentation:</a:t>
            </a:r>
          </a:p>
          <a:p>
            <a:pPr lvl="1" eaLnBrk="1" hangingPunct="1"/>
            <a:r>
              <a:rPr lang="en-IE" smtClean="0"/>
              <a:t>The segmentation problem</a:t>
            </a:r>
          </a:p>
          <a:p>
            <a:pPr lvl="1" eaLnBrk="1" hangingPunct="1"/>
            <a:r>
              <a:rPr lang="en-IE" smtClean="0"/>
              <a:t>Finding points, lines and edges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Edge Detection Example</a:t>
            </a:r>
          </a:p>
        </p:txBody>
      </p:sp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/>
          <a:srcRect l="59981" t="50221" r="159" b="800"/>
          <a:stretch>
            <a:fillRect/>
          </a:stretch>
        </p:blipFill>
        <p:spPr bwMode="auto">
          <a:xfrm>
            <a:off x="900113" y="1344613"/>
            <a:ext cx="7372350" cy="551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24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0725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26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Edge Detection Problems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marL="0" indent="0" eaLnBrk="1" hangingPunct="1"/>
            <a:r>
              <a:rPr lang="en-IE" smtClean="0"/>
              <a:t>Often, problems arise in edge detection in that there are is too much detail</a:t>
            </a:r>
          </a:p>
          <a:p>
            <a:pPr marL="0" indent="0" eaLnBrk="1" hangingPunct="1"/>
            <a:r>
              <a:rPr lang="en-IE" smtClean="0"/>
              <a:t>For example, the brickwork in the previous example</a:t>
            </a:r>
          </a:p>
          <a:p>
            <a:pPr marL="0" indent="0" eaLnBrk="1" hangingPunct="1"/>
            <a:r>
              <a:rPr lang="en-IE" smtClean="0"/>
              <a:t>One way to overcome this is to smooth images prior to edge detection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200" dirty="0" smtClean="0">
                <a:solidFill>
                  <a:srgbClr val="7030A0"/>
                </a:solidFill>
              </a:rPr>
              <a:t>Edge Detection Example With Smoothing</a:t>
            </a:r>
          </a:p>
        </p:txBody>
      </p:sp>
      <p:pic>
        <p:nvPicPr>
          <p:cNvPr id="32771" name="Picture 4"/>
          <p:cNvPicPr>
            <a:picLocks noChangeAspect="1" noChangeArrowheads="1"/>
          </p:cNvPicPr>
          <p:nvPr/>
        </p:nvPicPr>
        <p:blipFill>
          <a:blip r:embed="rId3"/>
          <a:srcRect r="19267"/>
          <a:stretch>
            <a:fillRect/>
          </a:stretch>
        </p:blipFill>
        <p:spPr bwMode="auto">
          <a:xfrm>
            <a:off x="1220788" y="1573213"/>
            <a:ext cx="6672262" cy="499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772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2777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778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32773" name="Text Box 9"/>
          <p:cNvSpPr txBox="1">
            <a:spLocks noChangeArrowheads="1"/>
          </p:cNvSpPr>
          <p:nvPr/>
        </p:nvSpPr>
        <p:spPr bwMode="auto">
          <a:xfrm>
            <a:off x="2014538" y="1293813"/>
            <a:ext cx="16700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Original Image</a:t>
            </a:r>
          </a:p>
        </p:txBody>
      </p:sp>
      <p:sp>
        <p:nvSpPr>
          <p:cNvPr id="32774" name="Text Box 10"/>
          <p:cNvSpPr txBox="1">
            <a:spLocks noChangeArrowheads="1"/>
          </p:cNvSpPr>
          <p:nvPr/>
        </p:nvSpPr>
        <p:spPr bwMode="auto">
          <a:xfrm>
            <a:off x="4514850" y="1298575"/>
            <a:ext cx="33972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Horizontal Gradient Component</a:t>
            </a:r>
          </a:p>
        </p:txBody>
      </p:sp>
      <p:sp>
        <p:nvSpPr>
          <p:cNvPr id="32775" name="Text Box 11"/>
          <p:cNvSpPr txBox="1">
            <a:spLocks noChangeArrowheads="1"/>
          </p:cNvSpPr>
          <p:nvPr/>
        </p:nvSpPr>
        <p:spPr bwMode="auto">
          <a:xfrm>
            <a:off x="1289050" y="6477000"/>
            <a:ext cx="31305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Vertical Gradient Component</a:t>
            </a:r>
          </a:p>
        </p:txBody>
      </p:sp>
      <p:sp>
        <p:nvSpPr>
          <p:cNvPr id="32776" name="Text Box 12"/>
          <p:cNvSpPr txBox="1">
            <a:spLocks noChangeArrowheads="1"/>
          </p:cNvSpPr>
          <p:nvPr/>
        </p:nvSpPr>
        <p:spPr bwMode="auto">
          <a:xfrm>
            <a:off x="4929188" y="6491288"/>
            <a:ext cx="25209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Combined Edge Image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Laplacian Edge Detection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IE" dirty="0" smtClean="0"/>
              <a:t>We encountered the 2</a:t>
            </a:r>
            <a:r>
              <a:rPr lang="en-IE" baseline="30000" dirty="0" smtClean="0"/>
              <a:t>nd</a:t>
            </a:r>
            <a:r>
              <a:rPr lang="en-IE" dirty="0" smtClean="0"/>
              <a:t>-order derivative based </a:t>
            </a:r>
            <a:r>
              <a:rPr lang="en-IE" dirty="0" err="1" smtClean="0"/>
              <a:t>Laplacian</a:t>
            </a:r>
            <a:r>
              <a:rPr lang="en-IE" dirty="0" smtClean="0"/>
              <a:t> filter already</a:t>
            </a:r>
          </a:p>
          <a:p>
            <a:pPr marL="0" indent="0" eaLnBrk="1" hangingPunct="1">
              <a:lnSpc>
                <a:spcPct val="90000"/>
              </a:lnSpc>
            </a:pPr>
            <a:endParaRPr lang="en-IE" dirty="0" smtClean="0"/>
          </a:p>
          <a:p>
            <a:pPr marL="0" indent="0" eaLnBrk="1" hangingPunct="1">
              <a:lnSpc>
                <a:spcPct val="90000"/>
              </a:lnSpc>
            </a:pPr>
            <a:endParaRPr lang="en-IE" dirty="0" smtClean="0"/>
          </a:p>
          <a:p>
            <a:pPr marL="0" indent="0" eaLnBrk="1" hangingPunct="1">
              <a:lnSpc>
                <a:spcPct val="90000"/>
              </a:lnSpc>
            </a:pPr>
            <a:endParaRPr lang="en-IE" dirty="0" smtClean="0"/>
          </a:p>
          <a:p>
            <a:pPr marL="0" indent="0" eaLnBrk="1" hangingPunct="1">
              <a:lnSpc>
                <a:spcPct val="90000"/>
              </a:lnSpc>
            </a:pPr>
            <a:endParaRPr lang="en-IE" dirty="0" smtClean="0"/>
          </a:p>
          <a:p>
            <a:pPr marL="0" indent="0" eaLnBrk="1" hangingPunct="1">
              <a:lnSpc>
                <a:spcPct val="90000"/>
              </a:lnSpc>
            </a:pPr>
            <a:r>
              <a:rPr lang="en-IE" dirty="0" smtClean="0"/>
              <a:t>The </a:t>
            </a:r>
            <a:r>
              <a:rPr lang="en-IE" dirty="0" err="1" smtClean="0"/>
              <a:t>Laplacian</a:t>
            </a:r>
            <a:r>
              <a:rPr lang="en-IE" dirty="0" smtClean="0"/>
              <a:t> is typically not used by itself as it is too sensitive to noise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 smtClean="0"/>
              <a:t>Usually when used for edge detection the </a:t>
            </a:r>
            <a:r>
              <a:rPr lang="en-IE" dirty="0" err="1" smtClean="0"/>
              <a:t>Laplacian</a:t>
            </a:r>
            <a:r>
              <a:rPr lang="en-IE" dirty="0" smtClean="0"/>
              <a:t> is combined with a smoothing Gaussian filter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/>
          <a:srcRect l="49113"/>
          <a:stretch>
            <a:fillRect/>
          </a:stretch>
        </p:blipFill>
        <p:spPr bwMode="auto">
          <a:xfrm>
            <a:off x="2743200" y="2359025"/>
            <a:ext cx="3411538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797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3798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799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Laplacian Of Gaussian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marL="0" indent="0" eaLnBrk="1" hangingPunct="1"/>
            <a:r>
              <a:rPr lang="en-IE" smtClean="0"/>
              <a:t>The Laplacian of Gaussian (or Mexican hat) filter uses the Gaussian for noise removal and the Laplacian for edge detection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 r="49878" b="53365"/>
          <a:stretch>
            <a:fillRect/>
          </a:stretch>
        </p:blipFill>
        <p:spPr bwMode="auto">
          <a:xfrm>
            <a:off x="395288" y="3105150"/>
            <a:ext cx="3473450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821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4825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26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34822" name="Picture 9"/>
          <p:cNvPicPr>
            <a:picLocks noChangeAspect="1" noChangeArrowheads="1"/>
          </p:cNvPicPr>
          <p:nvPr/>
        </p:nvPicPr>
        <p:blipFill>
          <a:blip r:embed="rId3"/>
          <a:srcRect l="8133" t="48672" r="55765"/>
          <a:stretch>
            <a:fillRect/>
          </a:stretch>
        </p:blipFill>
        <p:spPr bwMode="auto">
          <a:xfrm>
            <a:off x="6527800" y="3003550"/>
            <a:ext cx="25019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10"/>
          <p:cNvPicPr>
            <a:picLocks noChangeAspect="1" noChangeArrowheads="1"/>
          </p:cNvPicPr>
          <p:nvPr/>
        </p:nvPicPr>
        <p:blipFill>
          <a:blip r:embed="rId3"/>
          <a:srcRect l="54796" t="58350" r="24519" b="8548"/>
          <a:stretch>
            <a:fillRect/>
          </a:stretch>
        </p:blipFill>
        <p:spPr bwMode="auto">
          <a:xfrm>
            <a:off x="4332288" y="5114925"/>
            <a:ext cx="1685925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3"/>
          <a:srcRect l="49733" r="19020" b="51582"/>
          <a:stretch>
            <a:fillRect/>
          </a:stretch>
        </p:blipFill>
        <p:spPr bwMode="auto">
          <a:xfrm>
            <a:off x="4114800" y="3065463"/>
            <a:ext cx="2165350" cy="2112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Laplacian Of Gaussian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marL="0" indent="0" eaLnBrk="1" hangingPunct="1"/>
            <a:endParaRPr lang="en-IE" smtClean="0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/>
          <a:srcRect t="62628"/>
          <a:stretch>
            <a:fillRect/>
          </a:stretch>
        </p:blipFill>
        <p:spPr bwMode="auto">
          <a:xfrm>
            <a:off x="760413" y="3878263"/>
            <a:ext cx="7564437" cy="295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/>
          <a:srcRect l="16528" r="16559" b="63365"/>
          <a:stretch>
            <a:fillRect/>
          </a:stretch>
        </p:blipFill>
        <p:spPr bwMode="auto">
          <a:xfrm>
            <a:off x="369888" y="1303338"/>
            <a:ext cx="4430712" cy="253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3"/>
          <a:srcRect l="18098" t="37230" r="43465" b="36975"/>
          <a:stretch>
            <a:fillRect/>
          </a:stretch>
        </p:blipFill>
        <p:spPr bwMode="auto">
          <a:xfrm>
            <a:off x="4883150" y="1677988"/>
            <a:ext cx="2544763" cy="178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3"/>
          <a:srcRect l="61212" t="37230" r="17328" b="36975"/>
          <a:stretch>
            <a:fillRect/>
          </a:stretch>
        </p:blipFill>
        <p:spPr bwMode="auto">
          <a:xfrm>
            <a:off x="7432675" y="1517650"/>
            <a:ext cx="1674813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5848" name="Group 8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5849" name="Picture 9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50" name="Rectangle 10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15692" y="397412"/>
            <a:ext cx="8534400" cy="758825"/>
          </a:xfrm>
        </p:spPr>
        <p:txBody>
          <a:bodyPr/>
          <a:lstStyle/>
          <a:p>
            <a:pPr eaLnBrk="1" hangingPunct="1"/>
            <a:r>
              <a:rPr lang="en-US" sz="3600" dirty="0" smtClean="0">
                <a:solidFill>
                  <a:srgbClr val="002060"/>
                </a:solidFill>
              </a:rPr>
              <a:t>Global, Local and dynamic or </a:t>
            </a:r>
            <a:r>
              <a:rPr lang="en-US" sz="3600" smtClean="0">
                <a:solidFill>
                  <a:srgbClr val="002060"/>
                </a:solidFill>
              </a:rPr>
              <a:t>adaptive Threshold</a:t>
            </a:r>
            <a:endParaRPr lang="en-US" sz="3600" dirty="0" smtClean="0">
              <a:solidFill>
                <a:srgbClr val="002060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33500"/>
            <a:ext cx="8686800" cy="5524500"/>
          </a:xfrm>
        </p:spPr>
        <p:txBody>
          <a:bodyPr/>
          <a:lstStyle/>
          <a:p>
            <a:pPr algn="just"/>
            <a:r>
              <a:rPr lang="en-US" sz="3200" dirty="0" smtClean="0"/>
              <a:t>When Threshold T depends only on f(</a:t>
            </a:r>
            <a:r>
              <a:rPr lang="en-US" sz="3200" dirty="0" err="1" smtClean="0"/>
              <a:t>x,y</a:t>
            </a:r>
            <a:r>
              <a:rPr lang="en-US" sz="3200" dirty="0" smtClean="0"/>
              <a:t>) then the threshold is called global . </a:t>
            </a:r>
          </a:p>
          <a:p>
            <a:pPr algn="just"/>
            <a:r>
              <a:rPr lang="en-US" sz="3200" dirty="0" smtClean="0">
                <a:solidFill>
                  <a:srgbClr val="0070C0"/>
                </a:solidFill>
              </a:rPr>
              <a:t>If T depends both on f(</a:t>
            </a:r>
            <a:r>
              <a:rPr lang="en-US" sz="3200" dirty="0" err="1" smtClean="0">
                <a:solidFill>
                  <a:srgbClr val="0070C0"/>
                </a:solidFill>
              </a:rPr>
              <a:t>x,y</a:t>
            </a:r>
            <a:r>
              <a:rPr lang="en-US" sz="3200" dirty="0" smtClean="0">
                <a:solidFill>
                  <a:srgbClr val="0070C0"/>
                </a:solidFill>
              </a:rPr>
              <a:t>) and p(</a:t>
            </a:r>
            <a:r>
              <a:rPr lang="en-US" sz="3200" dirty="0" err="1" smtClean="0">
                <a:solidFill>
                  <a:srgbClr val="0070C0"/>
                </a:solidFill>
              </a:rPr>
              <a:t>x,y</a:t>
            </a:r>
            <a:r>
              <a:rPr lang="en-US" sz="3200" dirty="0" smtClean="0">
                <a:solidFill>
                  <a:srgbClr val="0070C0"/>
                </a:solidFill>
              </a:rPr>
              <a:t>) is called local. </a:t>
            </a:r>
          </a:p>
          <a:p>
            <a:pPr algn="just"/>
            <a:r>
              <a:rPr lang="en-US" sz="3200" dirty="0" smtClean="0">
                <a:solidFill>
                  <a:srgbClr val="7030A0"/>
                </a:solidFill>
              </a:rPr>
              <a:t>If T depends on the spatial coordinates x and y the threshold is called dynamic or adaptive where f(</a:t>
            </a:r>
            <a:r>
              <a:rPr lang="en-US" sz="3200" dirty="0" err="1" smtClean="0">
                <a:solidFill>
                  <a:srgbClr val="7030A0"/>
                </a:solidFill>
              </a:rPr>
              <a:t>x,y</a:t>
            </a:r>
            <a:r>
              <a:rPr lang="en-US" sz="3200" dirty="0" smtClean="0">
                <a:solidFill>
                  <a:srgbClr val="7030A0"/>
                </a:solidFill>
              </a:rPr>
              <a:t>) is the original image.</a:t>
            </a:r>
            <a:endParaRPr lang="en-IE" sz="3200" dirty="0" smtClean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The Segmentation Problem</a:t>
            </a:r>
            <a:endParaRPr lang="en-US" smtClean="0">
              <a:solidFill>
                <a:srgbClr val="7B9899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marL="0" indent="0" eaLnBrk="1" hangingPunct="1"/>
            <a:r>
              <a:rPr lang="en-IE" smtClean="0"/>
              <a:t>Segmentation attempts to partition the pixels of an image into groups that strongly correlate with the objects in an image</a:t>
            </a:r>
          </a:p>
          <a:p>
            <a:pPr marL="0" indent="0" eaLnBrk="1" hangingPunct="1"/>
            <a:r>
              <a:rPr lang="en-IE" smtClean="0"/>
              <a:t>Typically the first step in any automated computer vision application</a:t>
            </a:r>
            <a:endParaRPr lang="en-US" smtClean="0"/>
          </a:p>
        </p:txBody>
      </p:sp>
      <p:pic>
        <p:nvPicPr>
          <p:cNvPr id="16388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875" y="4076700"/>
            <a:ext cx="3067050" cy="2476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16389" name="Group 18"/>
          <p:cNvGrpSpPr>
            <a:grpSpLocks/>
          </p:cNvGrpSpPr>
          <p:nvPr/>
        </p:nvGrpSpPr>
        <p:grpSpPr bwMode="auto">
          <a:xfrm>
            <a:off x="5497513" y="4078288"/>
            <a:ext cx="3067050" cy="2476500"/>
            <a:chOff x="3463" y="2578"/>
            <a:chExt cx="1932" cy="1560"/>
          </a:xfrm>
        </p:grpSpPr>
        <p:pic>
          <p:nvPicPr>
            <p:cNvPr id="16391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463" y="2578"/>
              <a:ext cx="1932" cy="15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6392" name="Rectangle 17"/>
            <p:cNvSpPr>
              <a:spLocks noChangeArrowheads="1"/>
            </p:cNvSpPr>
            <p:nvPr/>
          </p:nvSpPr>
          <p:spPr bwMode="auto">
            <a:xfrm>
              <a:off x="3484" y="2720"/>
              <a:ext cx="1884" cy="1388"/>
            </a:xfrm>
            <a:prstGeom prst="rect">
              <a:avLst/>
            </a:prstGeom>
            <a:solidFill>
              <a:schemeClr val="tx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3" name="Oval 9"/>
            <p:cNvSpPr>
              <a:spLocks noChangeArrowheads="1"/>
            </p:cNvSpPr>
            <p:nvPr/>
          </p:nvSpPr>
          <p:spPr bwMode="auto">
            <a:xfrm>
              <a:off x="3876" y="2812"/>
              <a:ext cx="328" cy="32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4" name="Oval 10"/>
            <p:cNvSpPr>
              <a:spLocks noChangeArrowheads="1"/>
            </p:cNvSpPr>
            <p:nvPr/>
          </p:nvSpPr>
          <p:spPr bwMode="auto">
            <a:xfrm>
              <a:off x="3948" y="3292"/>
              <a:ext cx="224" cy="224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5" name="Oval 11"/>
            <p:cNvSpPr>
              <a:spLocks noChangeArrowheads="1"/>
            </p:cNvSpPr>
            <p:nvPr/>
          </p:nvSpPr>
          <p:spPr bwMode="auto">
            <a:xfrm>
              <a:off x="3648" y="3532"/>
              <a:ext cx="336" cy="336"/>
            </a:xfrm>
            <a:prstGeom prst="ellipse">
              <a:avLst/>
            </a:prstGeom>
            <a:solidFill>
              <a:srgbClr val="F6A8ED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6" name="Oval 12"/>
            <p:cNvSpPr>
              <a:spLocks noChangeArrowheads="1"/>
            </p:cNvSpPr>
            <p:nvPr/>
          </p:nvSpPr>
          <p:spPr bwMode="auto">
            <a:xfrm>
              <a:off x="4140" y="3604"/>
              <a:ext cx="344" cy="344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7" name="Oval 13"/>
            <p:cNvSpPr>
              <a:spLocks noChangeArrowheads="1"/>
            </p:cNvSpPr>
            <p:nvPr/>
          </p:nvSpPr>
          <p:spPr bwMode="auto">
            <a:xfrm>
              <a:off x="4824" y="3116"/>
              <a:ext cx="332" cy="332"/>
            </a:xfrm>
            <a:prstGeom prst="ellipse">
              <a:avLst/>
            </a:prstGeom>
            <a:solidFill>
              <a:srgbClr val="FFCC00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8" name="Oval 14"/>
            <p:cNvSpPr>
              <a:spLocks noChangeArrowheads="1"/>
            </p:cNvSpPr>
            <p:nvPr/>
          </p:nvSpPr>
          <p:spPr bwMode="auto">
            <a:xfrm>
              <a:off x="4392" y="3180"/>
              <a:ext cx="284" cy="284"/>
            </a:xfrm>
            <a:prstGeom prst="ellipse">
              <a:avLst/>
            </a:prstGeom>
            <a:solidFill>
              <a:schemeClr val="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9" name="Oval 15"/>
            <p:cNvSpPr>
              <a:spLocks noChangeArrowheads="1"/>
            </p:cNvSpPr>
            <p:nvPr/>
          </p:nvSpPr>
          <p:spPr bwMode="auto">
            <a:xfrm>
              <a:off x="4524" y="2796"/>
              <a:ext cx="276" cy="276"/>
            </a:xfrm>
            <a:prstGeom prst="ellipse">
              <a:avLst/>
            </a:prstGeom>
            <a:solidFill>
              <a:schemeClr val="folHlink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0" name="Oval 16"/>
            <p:cNvSpPr>
              <a:spLocks noChangeArrowheads="1"/>
            </p:cNvSpPr>
            <p:nvPr/>
          </p:nvSpPr>
          <p:spPr bwMode="auto">
            <a:xfrm>
              <a:off x="4684" y="3512"/>
              <a:ext cx="280" cy="280"/>
            </a:xfrm>
            <a:prstGeom prst="ellipse">
              <a:avLst/>
            </a:prstGeom>
            <a:solidFill>
              <a:srgbClr val="F5C1A9"/>
            </a:solidFill>
            <a:ln w="12700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0" name="AutoShape 19"/>
          <p:cNvSpPr>
            <a:spLocks noChangeArrowheads="1"/>
          </p:cNvSpPr>
          <p:nvPr/>
        </p:nvSpPr>
        <p:spPr bwMode="auto">
          <a:xfrm>
            <a:off x="3692525" y="4951413"/>
            <a:ext cx="1701800" cy="730250"/>
          </a:xfrm>
          <a:prstGeom prst="rightArrow">
            <a:avLst>
              <a:gd name="adj1" fmla="val 50000"/>
              <a:gd name="adj2" fmla="val 58261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/>
              <a:t>Segmentation Examples</a:t>
            </a:r>
            <a:endParaRPr lang="en-US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298575" y="1420813"/>
          <a:ext cx="2581275" cy="256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CorelPhotoPaint.Image.11" r:id="rId4" imgW="4323231" imgH="4311405" progId="">
                  <p:embed/>
                </p:oleObj>
              </mc:Choice>
              <mc:Fallback>
                <p:oleObj name="CorelPhotoPaint.Image.11" r:id="rId4" imgW="4323231" imgH="4311405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9796" b="49933"/>
                      <a:stretch>
                        <a:fillRect/>
                      </a:stretch>
                    </p:blipFill>
                    <p:spPr bwMode="auto">
                      <a:xfrm>
                        <a:off x="1298575" y="1420813"/>
                        <a:ext cx="2581275" cy="256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270500" y="1411288"/>
          <a:ext cx="2563813" cy="258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CorelPhotoPaint.Image.11" r:id="rId6" imgW="4323231" imgH="4311405" progId="">
                  <p:embed/>
                </p:oleObj>
              </mc:Choice>
              <mc:Fallback>
                <p:oleObj name="CorelPhotoPaint.Image.11" r:id="rId6" imgW="4323231" imgH="431140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0128" t="49596"/>
                      <a:stretch>
                        <a:fillRect/>
                      </a:stretch>
                    </p:blipFill>
                    <p:spPr bwMode="auto">
                      <a:xfrm>
                        <a:off x="5270500" y="1411288"/>
                        <a:ext cx="2563813" cy="258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1298575" y="4149725"/>
          <a:ext cx="2579688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CorelPhotoPaint.Image.11" r:id="rId7" imgW="5422403" imgH="5377979" progId="">
                  <p:embed/>
                </p:oleObj>
              </mc:Choice>
              <mc:Fallback>
                <p:oleObj name="CorelPhotoPaint.Image.11" r:id="rId7" imgW="5422403" imgH="5377979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6591" b="66672"/>
                      <a:stretch>
                        <a:fillRect/>
                      </a:stretch>
                    </p:blipFill>
                    <p:spPr bwMode="auto">
                      <a:xfrm>
                        <a:off x="1298575" y="4149725"/>
                        <a:ext cx="2579688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5270500" y="4157663"/>
          <a:ext cx="2579688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CorelPhotoPaint.Image.11" r:id="rId9" imgW="5422403" imgH="5377979" progId="">
                  <p:embed/>
                </p:oleObj>
              </mc:Choice>
              <mc:Fallback>
                <p:oleObj name="CorelPhotoPaint.Image.11" r:id="rId9" imgW="5422403" imgH="5377979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328" t="66672" r="33063"/>
                      <a:stretch>
                        <a:fillRect/>
                      </a:stretch>
                    </p:blipFill>
                    <p:spPr bwMode="auto">
                      <a:xfrm>
                        <a:off x="5270500" y="4157663"/>
                        <a:ext cx="2579688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AutoShape 8"/>
          <p:cNvSpPr>
            <a:spLocks noChangeArrowheads="1"/>
          </p:cNvSpPr>
          <p:nvPr/>
        </p:nvSpPr>
        <p:spPr bwMode="auto">
          <a:xfrm>
            <a:off x="3967163" y="2401888"/>
            <a:ext cx="1216025" cy="604837"/>
          </a:xfrm>
          <a:prstGeom prst="rightArrow">
            <a:avLst>
              <a:gd name="adj1" fmla="val 50000"/>
              <a:gd name="adj2" fmla="val 50263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AutoShape 9"/>
          <p:cNvSpPr>
            <a:spLocks noChangeArrowheads="1"/>
          </p:cNvSpPr>
          <p:nvPr/>
        </p:nvSpPr>
        <p:spPr bwMode="auto">
          <a:xfrm>
            <a:off x="3965575" y="5124450"/>
            <a:ext cx="1216025" cy="604838"/>
          </a:xfrm>
          <a:prstGeom prst="rightArrow">
            <a:avLst>
              <a:gd name="adj1" fmla="val 50000"/>
              <a:gd name="adj2" fmla="val 50262"/>
            </a:avLst>
          </a:prstGeom>
          <a:solidFill>
            <a:srgbClr val="00008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33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034" name="Picture 11" descr="book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35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is segmentation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2031" y="1744393"/>
            <a:ext cx="83421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Segmentation subdivides on image in to its constitute regions or objects. The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level to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which the subdivides is carried depends on the problem being solved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US" sz="32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That is segmentation </a:t>
            </a:r>
            <a:r>
              <a:rPr lang="en-US" sz="32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should when the objects of interest in application have been isolated.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dirty="0" smtClean="0">
                <a:solidFill>
                  <a:srgbClr val="7B9899"/>
                </a:solidFill>
              </a:rPr>
              <a:t>Detection </a:t>
            </a:r>
            <a:r>
              <a:rPr lang="en-IE" dirty="0" smtClean="0">
                <a:solidFill>
                  <a:srgbClr val="7B9899"/>
                </a:solidFill>
              </a:rPr>
              <a:t>of </a:t>
            </a:r>
            <a:r>
              <a:rPr lang="en-IE" dirty="0" smtClean="0">
                <a:solidFill>
                  <a:srgbClr val="7B9899"/>
                </a:solidFill>
              </a:rPr>
              <a:t>Discontinuities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5" y="1527175"/>
            <a:ext cx="8504238" cy="4572000"/>
          </a:xfrm>
        </p:spPr>
        <p:txBody>
          <a:bodyPr/>
          <a:lstStyle/>
          <a:p>
            <a:pPr marL="0" indent="0" eaLnBrk="1" hangingPunct="1"/>
            <a:r>
              <a:rPr lang="en-IE" smtClean="0"/>
              <a:t>There are three basic types of grey level discontinuities that we tend to look for in digital images:</a:t>
            </a:r>
          </a:p>
          <a:p>
            <a:pPr lvl="1" eaLnBrk="1" hangingPunct="1"/>
            <a:r>
              <a:rPr lang="en-IE" smtClean="0"/>
              <a:t>Points</a:t>
            </a:r>
          </a:p>
          <a:p>
            <a:pPr lvl="1" eaLnBrk="1" hangingPunct="1"/>
            <a:r>
              <a:rPr lang="en-IE" smtClean="0"/>
              <a:t>Lines</a:t>
            </a:r>
          </a:p>
          <a:p>
            <a:pPr lvl="1" eaLnBrk="1" hangingPunct="1"/>
            <a:r>
              <a:rPr lang="en-IE" smtClean="0"/>
              <a:t>Edges</a:t>
            </a:r>
          </a:p>
          <a:p>
            <a:pPr marL="0" indent="0" eaLnBrk="1" hangingPunct="1"/>
            <a:r>
              <a:rPr lang="en-IE" smtClean="0"/>
              <a:t>We typically find discontinuities using masks and correlation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Point Detection</a:t>
            </a:r>
          </a:p>
        </p:txBody>
      </p:sp>
      <p:pic>
        <p:nvPicPr>
          <p:cNvPr id="18435" name="Picture 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 l="55266" r="22093" b="64934"/>
          <a:stretch>
            <a:fillRect/>
          </a:stretch>
        </p:blipFill>
        <p:spPr>
          <a:xfrm>
            <a:off x="3206750" y="2538413"/>
            <a:ext cx="2728913" cy="2336800"/>
          </a:xfrm>
          <a:noFill/>
        </p:spPr>
      </p:pic>
      <p:sp>
        <p:nvSpPr>
          <p:cNvPr id="18436" name="Rectangle 11"/>
          <p:cNvSpPr>
            <a:spLocks noChangeArrowheads="1"/>
          </p:cNvSpPr>
          <p:nvPr/>
        </p:nvSpPr>
        <p:spPr bwMode="auto">
          <a:xfrm>
            <a:off x="457200" y="1333500"/>
            <a:ext cx="822960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IE" sz="3200"/>
              <a:t>Point detection can be achieved simply using the mask below:</a:t>
            </a:r>
          </a:p>
          <a:p>
            <a:pPr>
              <a:spcBef>
                <a:spcPct val="20000"/>
              </a:spcBef>
            </a:pPr>
            <a:endParaRPr lang="en-IE" sz="3200"/>
          </a:p>
          <a:p>
            <a:pPr>
              <a:spcBef>
                <a:spcPct val="20000"/>
              </a:spcBef>
            </a:pPr>
            <a:endParaRPr lang="en-IE" sz="3200"/>
          </a:p>
          <a:p>
            <a:pPr>
              <a:spcBef>
                <a:spcPct val="20000"/>
              </a:spcBef>
            </a:pPr>
            <a:endParaRPr lang="en-IE" sz="3200"/>
          </a:p>
          <a:p>
            <a:pPr>
              <a:spcBef>
                <a:spcPct val="20000"/>
              </a:spcBef>
            </a:pPr>
            <a:endParaRPr lang="en-IE" sz="4400"/>
          </a:p>
          <a:p>
            <a:pPr>
              <a:spcBef>
                <a:spcPct val="20000"/>
              </a:spcBef>
            </a:pPr>
            <a:r>
              <a:rPr lang="en-IE" sz="3200"/>
              <a:t>Points are detected at those pixels in the subsequent filtered image that are above a set threshold</a:t>
            </a:r>
          </a:p>
        </p:txBody>
      </p:sp>
      <p:grpSp>
        <p:nvGrpSpPr>
          <p:cNvPr id="18437" name="Group 1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8438" name="Picture 13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39" name="Rectangle 1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Point Detection (cont…)</a:t>
            </a:r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 t="35310" r="19421"/>
          <a:stretch>
            <a:fillRect/>
          </a:stretch>
        </p:blipFill>
        <p:spPr>
          <a:xfrm>
            <a:off x="471488" y="1827213"/>
            <a:ext cx="8401050" cy="3727450"/>
          </a:xfrm>
          <a:noFill/>
        </p:spPr>
      </p:pic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9467" name="Picture 5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8" name="Rectangle 6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9461" name="Text Box 7"/>
          <p:cNvSpPr txBox="1">
            <a:spLocks noChangeArrowheads="1"/>
          </p:cNvSpPr>
          <p:nvPr/>
        </p:nvSpPr>
        <p:spPr bwMode="auto">
          <a:xfrm>
            <a:off x="866775" y="5505450"/>
            <a:ext cx="2062163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2200"/>
              <a:t>X-ray image of a turbine blade</a:t>
            </a:r>
          </a:p>
        </p:txBody>
      </p:sp>
      <p:sp>
        <p:nvSpPr>
          <p:cNvPr id="19462" name="Text Box 8"/>
          <p:cNvSpPr txBox="1">
            <a:spLocks noChangeArrowheads="1"/>
          </p:cNvSpPr>
          <p:nvPr/>
        </p:nvSpPr>
        <p:spPr bwMode="auto">
          <a:xfrm>
            <a:off x="3646488" y="5505450"/>
            <a:ext cx="2062162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2200"/>
              <a:t>Result of point detection</a:t>
            </a:r>
          </a:p>
        </p:txBody>
      </p:sp>
      <p:sp>
        <p:nvSpPr>
          <p:cNvPr id="19463" name="Text Box 9"/>
          <p:cNvSpPr txBox="1">
            <a:spLocks noChangeArrowheads="1"/>
          </p:cNvSpPr>
          <p:nvPr/>
        </p:nvSpPr>
        <p:spPr bwMode="auto">
          <a:xfrm>
            <a:off x="6427788" y="5505450"/>
            <a:ext cx="2062162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IE" sz="2200"/>
              <a:t>Result of thresholding</a:t>
            </a:r>
          </a:p>
        </p:txBody>
      </p:sp>
      <p:sp>
        <p:nvSpPr>
          <p:cNvPr id="187402" name="Oval 10"/>
          <p:cNvSpPr>
            <a:spLocks noChangeArrowheads="1"/>
          </p:cNvSpPr>
          <p:nvPr/>
        </p:nvSpPr>
        <p:spPr bwMode="auto">
          <a:xfrm>
            <a:off x="2435225" y="2743200"/>
            <a:ext cx="576263" cy="576263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7403" name="Oval 11"/>
          <p:cNvSpPr>
            <a:spLocks noChangeArrowheads="1"/>
          </p:cNvSpPr>
          <p:nvPr/>
        </p:nvSpPr>
        <p:spPr bwMode="auto">
          <a:xfrm>
            <a:off x="5130800" y="2743200"/>
            <a:ext cx="576263" cy="576263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7404" name="Oval 12"/>
          <p:cNvSpPr>
            <a:spLocks noChangeArrowheads="1"/>
          </p:cNvSpPr>
          <p:nvPr/>
        </p:nvSpPr>
        <p:spPr bwMode="auto">
          <a:xfrm>
            <a:off x="7912100" y="2743200"/>
            <a:ext cx="576263" cy="576263"/>
          </a:xfrm>
          <a:prstGeom prst="ellipse">
            <a:avLst/>
          </a:prstGeom>
          <a:noFill/>
          <a:ln w="76200">
            <a:solidFill>
              <a:srgbClr val="FF66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2" grpId="0" animBg="1"/>
      <p:bldP spid="187403" grpId="0" animBg="1"/>
      <p:bldP spid="18740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solidFill>
                  <a:srgbClr val="7B9899"/>
                </a:solidFill>
              </a:rPr>
              <a:t>Line Detection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1624" y="1527175"/>
            <a:ext cx="8575675" cy="4572000"/>
          </a:xfrm>
        </p:spPr>
        <p:txBody>
          <a:bodyPr/>
          <a:lstStyle/>
          <a:p>
            <a:pPr marL="0" indent="0" eaLnBrk="1" hangingPunct="1"/>
            <a:r>
              <a:rPr lang="en-IE" dirty="0" smtClean="0"/>
              <a:t>The next level of complexity is to try to detect lines</a:t>
            </a:r>
          </a:p>
          <a:p>
            <a:pPr marL="0" indent="0" eaLnBrk="1" hangingPunct="1"/>
            <a:r>
              <a:rPr lang="en-IE" dirty="0" smtClean="0"/>
              <a:t>The masks below will extract lines that are one pixel thick and running in a particular direction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 l="19888"/>
          <a:stretch>
            <a:fillRect/>
          </a:stretch>
        </p:blipFill>
        <p:spPr bwMode="auto">
          <a:xfrm>
            <a:off x="473075" y="3571875"/>
            <a:ext cx="8272463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485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0486" name="Picture 6" descr="book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487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2418</TotalTime>
  <Words>892</Words>
  <Application>Microsoft Office PowerPoint</Application>
  <PresentationFormat>On-screen Show (4:3)</PresentationFormat>
  <Paragraphs>123</Paragraphs>
  <Slides>26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Civic</vt:lpstr>
      <vt:lpstr>CorelPhotoPaint.Image.11</vt:lpstr>
      <vt:lpstr>Digital Image Processing</vt:lpstr>
      <vt:lpstr>Contents</vt:lpstr>
      <vt:lpstr>The Segmentation Problem</vt:lpstr>
      <vt:lpstr>Segmentation Examples</vt:lpstr>
      <vt:lpstr>What is segmentation</vt:lpstr>
      <vt:lpstr>Detection of Discontinuities</vt:lpstr>
      <vt:lpstr>Point Detection</vt:lpstr>
      <vt:lpstr>Point Detection (cont…)</vt:lpstr>
      <vt:lpstr>Line Detection</vt:lpstr>
      <vt:lpstr>What is edge?</vt:lpstr>
      <vt:lpstr>Edge Detection</vt:lpstr>
      <vt:lpstr>Edges &amp; Derivatives</vt:lpstr>
      <vt:lpstr>How the derivatives are obtained in edge detection during formulation?</vt:lpstr>
      <vt:lpstr>Properties of the second derivative around an edge</vt:lpstr>
      <vt:lpstr>Common Edge Detectors</vt:lpstr>
      <vt:lpstr>Edge Detection Example</vt:lpstr>
      <vt:lpstr>Edge Detection Example</vt:lpstr>
      <vt:lpstr>Edge Detection Example</vt:lpstr>
      <vt:lpstr>Edge Detection Example</vt:lpstr>
      <vt:lpstr>Edge Detection Example</vt:lpstr>
      <vt:lpstr>Edge Detection Problems</vt:lpstr>
      <vt:lpstr>Edge Detection Example With Smoothing</vt:lpstr>
      <vt:lpstr>Laplacian Edge Detection</vt:lpstr>
      <vt:lpstr>Laplacian Of Gaussian</vt:lpstr>
      <vt:lpstr>Laplacian Of Gaussian Example</vt:lpstr>
      <vt:lpstr>Global, Local and dynamic or adaptive Threshold</vt:lpstr>
    </vt:vector>
  </TitlesOfParts>
  <Company>Dublin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Brian Mac Namee</dc:creator>
  <cp:lastModifiedBy>User</cp:lastModifiedBy>
  <cp:revision>222</cp:revision>
  <dcterms:created xsi:type="dcterms:W3CDTF">2006-03-19T11:05:29Z</dcterms:created>
  <dcterms:modified xsi:type="dcterms:W3CDTF">2024-09-05T02:51:51Z</dcterms:modified>
</cp:coreProperties>
</file>